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256" r:id="rId2"/>
    <p:sldId id="1116" r:id="rId3"/>
    <p:sldId id="339" r:id="rId4"/>
    <p:sldId id="384" r:id="rId5"/>
    <p:sldId id="341" r:id="rId6"/>
    <p:sldId id="344" r:id="rId7"/>
    <p:sldId id="927" r:id="rId8"/>
    <p:sldId id="391" r:id="rId9"/>
    <p:sldId id="382" r:id="rId10"/>
    <p:sldId id="1107" r:id="rId11"/>
    <p:sldId id="1098" r:id="rId12"/>
    <p:sldId id="1117" r:id="rId13"/>
    <p:sldId id="1097" r:id="rId14"/>
    <p:sldId id="1120" r:id="rId15"/>
    <p:sldId id="471" r:id="rId16"/>
    <p:sldId id="486" r:id="rId17"/>
    <p:sldId id="1109" r:id="rId18"/>
    <p:sldId id="1060" r:id="rId19"/>
    <p:sldId id="494" r:id="rId20"/>
    <p:sldId id="1122" r:id="rId21"/>
    <p:sldId id="1100" r:id="rId22"/>
    <p:sldId id="1118" r:id="rId23"/>
    <p:sldId id="1099" r:id="rId24"/>
    <p:sldId id="1113" r:id="rId25"/>
    <p:sldId id="1017" r:id="rId26"/>
    <p:sldId id="1095" r:id="rId27"/>
    <p:sldId id="1114" r:id="rId28"/>
    <p:sldId id="1115" r:id="rId29"/>
    <p:sldId id="1123" r:id="rId30"/>
    <p:sldId id="110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8"/>
    <p:restoredTop sz="84534"/>
  </p:normalViewPr>
  <p:slideViewPr>
    <p:cSldViewPr snapToGrid="0" snapToObjects="1">
      <p:cViewPr varScale="1">
        <p:scale>
          <a:sx n="75" d="100"/>
          <a:sy n="75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4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D4650-F744-714F-807C-12438E497B7D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CF5E3-AFDC-614F-882F-535B53A39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9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CF5E3-AFDC-614F-882F-535B53A395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40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CF5E3-AFDC-614F-882F-535B53A395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93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CF5E3-AFDC-614F-882F-535B53A395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98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CF5E3-AFDC-614F-882F-535B53A395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61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CF5E3-AFDC-614F-882F-535B53A395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80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6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22BF0-578C-D941-91B5-C83F9EDACF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47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206A0-F4FA-8442-A9A4-17BFDAEA9F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73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CF5E3-AFDC-614F-882F-535B53A395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63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CF5E3-AFDC-614F-882F-535B53A395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CF5E3-AFDC-614F-882F-535B53A395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1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F91B1F-F556-452F-8146-21A7197A194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039" y="4447463"/>
            <a:ext cx="5189001" cy="42133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None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44334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CF5E3-AFDC-614F-882F-535B53A395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72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CF5E3-AFDC-614F-882F-535B53A395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01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CF5E3-AFDC-614F-882F-535B53A395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73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CF5E3-AFDC-614F-882F-535B53A395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3925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6EA0A-53B5-4160-91B7-B3C095BB11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9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6EA0A-53B5-4160-91B7-B3C095BB11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20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490" y="4409006"/>
            <a:ext cx="5661660" cy="4213384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6EA0A-53B5-4160-91B7-B3C095BB11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37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CF5E3-AFDC-614F-882F-535B53A395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0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6EA0A-53B5-4160-91B7-B3C095BB116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84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3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6EA0A-53B5-4160-91B7-B3C095BB116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28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CF5E3-AFDC-614F-882F-535B53A395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5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04C-5861-7E47-BDD9-D43587553BC7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6CB5ADF-A151-2747-A8FD-27EA74B19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0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04C-5861-7E47-BDD9-D43587553BC7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CB5ADF-A151-2747-A8FD-27EA74B19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04C-5861-7E47-BDD9-D43587553BC7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CB5ADF-A151-2747-A8FD-27EA74B1982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0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04C-5861-7E47-BDD9-D43587553BC7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CB5ADF-A151-2747-A8FD-27EA74B19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5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04C-5861-7E47-BDD9-D43587553BC7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CB5ADF-A151-2747-A8FD-27EA74B1982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4900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04C-5861-7E47-BDD9-D43587553BC7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CB5ADF-A151-2747-A8FD-27EA74B19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1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04C-5861-7E47-BDD9-D43587553BC7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5ADF-A151-2747-A8FD-27EA74B19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50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04C-5861-7E47-BDD9-D43587553BC7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5ADF-A151-2747-A8FD-27EA74B19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4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04C-5861-7E47-BDD9-D43587553BC7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5ADF-A151-2747-A8FD-27EA74B19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0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04C-5861-7E47-BDD9-D43587553BC7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CB5ADF-A151-2747-A8FD-27EA74B19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04C-5861-7E47-BDD9-D43587553BC7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CB5ADF-A151-2747-A8FD-27EA74B19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04C-5861-7E47-BDD9-D43587553BC7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CB5ADF-A151-2747-A8FD-27EA74B19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9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04C-5861-7E47-BDD9-D43587553BC7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5ADF-A151-2747-A8FD-27EA74B19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2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04C-5861-7E47-BDD9-D43587553BC7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5ADF-A151-2747-A8FD-27EA74B19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6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04C-5861-7E47-BDD9-D43587553BC7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5ADF-A151-2747-A8FD-27EA74B19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1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04C-5861-7E47-BDD9-D43587553BC7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CB5ADF-A151-2747-A8FD-27EA74B19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F404C-5861-7E47-BDD9-D43587553BC7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6CB5ADF-A151-2747-A8FD-27EA74B19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vox.com/science-and-health/2020/3/13/21176735/covid-19-coronavirus-worse-than-flu-comparis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tterhelp.com/advice/anxiety/mixed-signals-hungry-but-no-appetite/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www.pxfuel.com/en/free-photo-xtre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blog.typepad.com/perfect_labor_storm/2011/08/62-of-employee-caregivers-distracted-presenteeism-on-the-rise.html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griefcompass.com/physicaleffectsofgrie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earchoutreach.org/articles/quality-of-life-for-family-caregivers-impacted-satisfaction-car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dlrc.org/HS/stress-humo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27188411@N07/3462384939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27188411@N07/3462384939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regiverexchange.ca/Spotlight/461/Anticipatory_grief_Dealing_with_feelings_of_loss_as_a_caregiver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heninger.blogspot.com/2020/03/in-times-of-crisis-self-care-is-more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vestitwisely.com/time-management-tips-for-business-owner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oonylabs.org/2015/01/09/forgetting-memory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skedheroes.org.za/emotional-support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mommysnippets.com/share-your-heart-showing-parents-we-care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boomers.com/sites-and-apps-to-learn-how-to-meditate" TargetMode="External"/><Relationship Id="rId7" Type="http://schemas.openxmlformats.org/officeDocument/2006/relationships/hyperlink" Target="https://mindful.technology/review-insight-timer-ios-android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overbr.com.br/apps/calm-escolhido-como-melhor-app-de-2019" TargetMode="External"/><Relationship Id="rId4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170292429641067043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hpco.org/" TargetMode="External"/><Relationship Id="rId3" Type="http://schemas.openxmlformats.org/officeDocument/2006/relationships/hyperlink" Target="https://eldercare.acl.gov/" TargetMode="External"/><Relationship Id="rId7" Type="http://schemas.openxmlformats.org/officeDocument/2006/relationships/hyperlink" Target="https://www.nadsa.org/" TargetMode="External"/><Relationship Id="rId2" Type="http://schemas.openxmlformats.org/officeDocument/2006/relationships/hyperlink" Target="http://www.aginglifecar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alsonwheelsamerica.org/" TargetMode="External"/><Relationship Id="rId5" Type="http://schemas.openxmlformats.org/officeDocument/2006/relationships/hyperlink" Target="https://www.cms.gov/" TargetMode="External"/><Relationship Id="rId4" Type="http://schemas.openxmlformats.org/officeDocument/2006/relationships/hyperlink" Target="https://www.caregiver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mynextmove.org/profile/summary/39-9021.00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05B914-E779-7D08-861E-04B13A35C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1369701"/>
            <a:ext cx="8915399" cy="2098962"/>
          </a:xfrm>
        </p:spPr>
        <p:txBody>
          <a:bodyPr/>
          <a:lstStyle/>
          <a:p>
            <a:r>
              <a:rPr lang="en-US" dirty="0"/>
              <a:t>Caring for the Caregiver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C05C11-6DE4-73E5-4582-C9FCDBFE6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156365"/>
            <a:ext cx="8915399" cy="1747297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>
                <a:solidFill>
                  <a:schemeClr val="tx1"/>
                </a:solidFill>
              </a:rPr>
              <a:t>Community Education Workshop:</a:t>
            </a:r>
          </a:p>
          <a:p>
            <a:r>
              <a:rPr lang="en-US" sz="9600" dirty="0" err="1">
                <a:solidFill>
                  <a:schemeClr val="tx1"/>
                </a:solidFill>
              </a:rPr>
              <a:t>CaringMatters</a:t>
            </a:r>
            <a:r>
              <a:rPr lang="en-US" sz="9600" dirty="0">
                <a:solidFill>
                  <a:schemeClr val="tx1"/>
                </a:solidFill>
              </a:rPr>
              <a:t> &amp; Montgomery County Public Schools</a:t>
            </a:r>
          </a:p>
          <a:p>
            <a:r>
              <a:rPr lang="en-US" sz="9600" dirty="0">
                <a:solidFill>
                  <a:schemeClr val="tx1"/>
                </a:solidFill>
              </a:rPr>
              <a:t>June 8, 2022</a:t>
            </a:r>
          </a:p>
          <a:p>
            <a:r>
              <a:rPr lang="en-US" sz="9600" dirty="0">
                <a:solidFill>
                  <a:schemeClr val="tx1"/>
                </a:solidFill>
              </a:rPr>
              <a:t>Judith R. Peres, LCSW-C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347978"/>
            <a:ext cx="7222753" cy="167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2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56738F-436E-0B56-FA45-521E23062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75289-346D-FD7C-FA8E-B787C312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symptoms of caregiver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41F29A-E8CA-C9F1-82D6-8C0786764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Withdrawing from friends &amp; family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Losing interest in activities previously enjoyed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Feeling blue, irritable, hopeless and helpless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Experiencing changes in appetite, weight, or both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784127-B915-56BC-CAC2-F9BFEEC2A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533279" y="3888493"/>
            <a:ext cx="3293745" cy="2251329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5EA207FD-DDEA-2145-3790-9695696E0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985992" y="4022419"/>
            <a:ext cx="3454400" cy="23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2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C44610-E1D4-9DE9-69AD-66DA8EE2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symptoms of caregiver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71C48A-D9C4-F2DB-D572-044438ABC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Experiencing changes in sleep patterns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Getting sick more often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Feeling you want to hurt yourself or the person for whom you are caring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Becoming emotionally and physically exhausted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339F10-58F0-1C71-38C6-08795173D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709132" y="3594100"/>
            <a:ext cx="2425700" cy="326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366318-81EE-D331-5DA2-ED1041CC0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734647" y="4460561"/>
            <a:ext cx="12763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2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FD2E10-A86C-91F1-B5BD-8C24F865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caregiver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69C4DF-EC81-453F-51BD-2579334CA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92876"/>
            <a:ext cx="8915400" cy="454101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Physical and emotional components of care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Demands from care receiver &amp; others in the environment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Apparent helplessness of the care receiver’s condition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3482AC-5D47-67A9-3156-48864DDF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046912" y="4457700"/>
            <a:ext cx="36004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6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FD2E10-A86C-91F1-B5BD-8C24F865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caregiver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69C4DF-EC81-453F-51BD-2579334CA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92876"/>
            <a:ext cx="8915400" cy="454101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Unreasonable expectations of your role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Role confusion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Conflicting policies and procedures when trying to access support services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68450C-250B-8E7A-018F-8C828926E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939212" y="4145473"/>
            <a:ext cx="25654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9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caregiver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/>
              <a:t>Grief&amp; loss contribute to caregiver stress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Multiple losses experienced during illness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Grief-emotional response to loss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Caregiver grief considered:</a:t>
            </a:r>
          </a:p>
          <a:p>
            <a:pPr lvl="1"/>
            <a:r>
              <a:rPr lang="en-US" dirty="0"/>
              <a:t>Anticipatory</a:t>
            </a:r>
          </a:p>
          <a:p>
            <a:pPr lvl="1"/>
            <a:r>
              <a:rPr lang="en-US" dirty="0"/>
              <a:t>Ambiguous</a:t>
            </a:r>
          </a:p>
          <a:p>
            <a:pPr>
              <a:buNone/>
            </a:pP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787AC2-5264-110F-8B70-96A65CFAE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904480" y="3659832"/>
            <a:ext cx="40640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Symptom Experience of Grief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457" y="1905000"/>
            <a:ext cx="9492343" cy="4572000"/>
          </a:xfrm>
        </p:spPr>
        <p:txBody>
          <a:bodyPr>
            <a:normAutofit/>
          </a:bodyPr>
          <a:lstStyle/>
          <a:p>
            <a:pPr lvl="4">
              <a:buFont typeface="Wingdings" pitchFamily="2" charset="2"/>
              <a:buChar char="Ø"/>
            </a:pPr>
            <a:r>
              <a:rPr lang="en-US" sz="2400" dirty="0"/>
              <a:t>Physical discomfort</a:t>
            </a:r>
          </a:p>
          <a:p>
            <a:pPr lvl="4">
              <a:buFont typeface="Wingdings" pitchFamily="2" charset="2"/>
              <a:buChar char="Ø"/>
            </a:pPr>
            <a:r>
              <a:rPr lang="en-US" sz="2400" dirty="0"/>
              <a:t>Sense of numbness</a:t>
            </a:r>
          </a:p>
          <a:p>
            <a:pPr lvl="4">
              <a:buFont typeface="Wingdings" pitchFamily="2" charset="2"/>
              <a:buChar char="Ø"/>
            </a:pPr>
            <a:r>
              <a:rPr lang="en-US" sz="2400" dirty="0"/>
              <a:t>Feeling of detachment from others</a:t>
            </a:r>
          </a:p>
          <a:p>
            <a:pPr lvl="4">
              <a:buFont typeface="Wingdings" pitchFamily="2" charset="2"/>
              <a:buChar char="Ø"/>
            </a:pPr>
            <a:r>
              <a:rPr lang="en-US" sz="2400" dirty="0"/>
              <a:t>Preoccupation with the care recipient</a:t>
            </a:r>
          </a:p>
          <a:p>
            <a:pPr lvl="4">
              <a:buFont typeface="Wingdings" pitchFamily="2" charset="2"/>
              <a:buChar char="Ø"/>
            </a:pPr>
            <a:r>
              <a:rPr lang="en-US" sz="2400" dirty="0"/>
              <a:t>Guilt</a:t>
            </a:r>
          </a:p>
          <a:p>
            <a:pPr lvl="4">
              <a:buFont typeface="Wingdings" pitchFamily="2" charset="2"/>
              <a:buChar char="Ø"/>
            </a:pPr>
            <a:r>
              <a:rPr lang="en-US" sz="2400" dirty="0"/>
              <a:t>Hostility</a:t>
            </a:r>
          </a:p>
          <a:p>
            <a:pPr lvl="4">
              <a:buFont typeface="Wingdings" pitchFamily="2" charset="2"/>
              <a:buChar char="Ø"/>
            </a:pPr>
            <a:r>
              <a:rPr lang="en-US" sz="2400" dirty="0"/>
              <a:t>Disruption in daily 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AB035A-D116-0F45-93EC-1A20F34EE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003334" y="3937000"/>
            <a:ext cx="4064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3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0DC67D-45F3-AA40-B5A6-EDD110CA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Anticipatory and Preparatory Grief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29D36E-2998-7B41-82D9-4AAD339FB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482" y="1905000"/>
            <a:ext cx="9595130" cy="4328890"/>
          </a:xfrm>
        </p:spPr>
        <p:txBody>
          <a:bodyPr>
            <a:normAutofit/>
          </a:bodyPr>
          <a:lstStyle/>
          <a:p>
            <a:pPr lvl="0" fontAlgn="base"/>
            <a:endParaRPr lang="en-US" dirty="0"/>
          </a:p>
          <a:p>
            <a:pPr lvl="0" fontAlgn="base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Anticipatory grief (or mourning) is the grief an individual experiences before the death of someone close to them.</a:t>
            </a:r>
          </a:p>
          <a:p>
            <a:pPr lvl="0" fontAlgn="base"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Preparatory grief is the grief that people who are dying go through.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C4A236-0784-D045-AB3D-C4AE3751A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938263" y="4657446"/>
            <a:ext cx="303149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23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7E9306-E7AF-DB4E-BF81-1D1EDA50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Ambiguous Loss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974D37-57A6-E549-8475-720FBB65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45741"/>
            <a:ext cx="8915400" cy="4992129"/>
          </a:xfrm>
        </p:spPr>
        <p:txBody>
          <a:bodyPr>
            <a:normAutofit fontScale="70000" lnSpcReduction="20000"/>
          </a:bodyPr>
          <a:lstStyle/>
          <a:p>
            <a:pPr lvl="0" fontAlgn="base">
              <a:buFont typeface="Wingdings" pitchFamily="2" charset="2"/>
              <a:buChar char="Ø"/>
            </a:pPr>
            <a:r>
              <a:rPr lang="en-US" sz="2900" dirty="0"/>
              <a:t>In ambiguous loss, there is no verification of death </a:t>
            </a:r>
            <a:r>
              <a:rPr lang="en-US" sz="2900" b="1" i="1" dirty="0"/>
              <a:t>or no certainty that the person will come back or return to the way they used to be. </a:t>
            </a:r>
          </a:p>
          <a:p>
            <a:pPr lvl="0" fontAlgn="base">
              <a:buFont typeface="Wingdings" pitchFamily="2" charset="2"/>
              <a:buChar char="Ø"/>
            </a:pPr>
            <a:endParaRPr lang="en-US" sz="2900" i="1" dirty="0"/>
          </a:p>
          <a:p>
            <a:pPr lvl="1" fontAlgn="base">
              <a:buFont typeface="Wingdings" pitchFamily="2" charset="2"/>
              <a:buChar char="Ø"/>
            </a:pPr>
            <a:r>
              <a:rPr lang="en-US" sz="2900" i="1" dirty="0"/>
              <a:t>Physically absent but psychologically present</a:t>
            </a:r>
            <a:r>
              <a:rPr lang="en-US" sz="2900" dirty="0"/>
              <a:t> (e.g., MIA, kidnapping) 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en-US" sz="2900" b="1" i="1" dirty="0"/>
              <a:t>Physically present but psychologically absent</a:t>
            </a:r>
            <a:r>
              <a:rPr lang="en-US" sz="2900" b="1" dirty="0"/>
              <a:t> (e.g., Alzheimer’s disease, TBI, addiction) </a:t>
            </a:r>
          </a:p>
          <a:p>
            <a:pPr lvl="1" fontAlgn="base">
              <a:buFont typeface="Wingdings" pitchFamily="2" charset="2"/>
              <a:buChar char="Ø"/>
            </a:pPr>
            <a:endParaRPr lang="en-US" sz="2900" dirty="0"/>
          </a:p>
          <a:p>
            <a:pPr lvl="0" fontAlgn="base">
              <a:buFont typeface="Wingdings" pitchFamily="2" charset="2"/>
              <a:buChar char="Ø"/>
            </a:pPr>
            <a:r>
              <a:rPr lang="en-US" sz="2900" dirty="0"/>
              <a:t>Unclear how one is to adapt 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en-US" sz="2900" dirty="0"/>
              <a:t>Confusing, baffling, immobilizing 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en-US" sz="2900" dirty="0"/>
              <a:t>Rituals are unavailable; little social support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Boss, P. (2009). Ambiguous loss: Learning to live with unresolved grief. Harvard University Press.</a:t>
            </a:r>
          </a:p>
          <a:p>
            <a:pPr marL="0" indent="0">
              <a:buNone/>
            </a:pPr>
            <a:r>
              <a:rPr lang="en-US" dirty="0"/>
              <a:t>Waldrop, 2019.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72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Coping with caregiver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>
                <a:solidFill>
                  <a:schemeClr val="tx1"/>
                </a:solidFill>
              </a:rPr>
              <a:t>Positive Coping Style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Problem Solving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Relying on Social Support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Positive Outlook/Meaning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u="sng" dirty="0">
                <a:solidFill>
                  <a:schemeClr val="tx1"/>
                </a:solidFill>
              </a:rPr>
              <a:t>Negative Coping Style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Avoidance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Self Blame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“Magical” Thinking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00DAEC-98FD-82E0-F92C-8E6EA6433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55E5C1-0394-1F1B-F9A8-599C3B53C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Recognize caregivers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Recognize signs of caregiver stress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Recognize and honor the role of anticipatory grief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Identify helpful coping skills</a:t>
            </a:r>
          </a:p>
          <a:p>
            <a:pPr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92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D9918-D92D-2B03-56F9-D0F3CC53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skills for caregivers </a:t>
            </a:r>
            <a:br>
              <a:rPr lang="en-US" dirty="0"/>
            </a:br>
            <a:r>
              <a:rPr lang="en-US" u="sng" dirty="0"/>
              <a:t>Self-Care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3B81876-18E0-4E9F-D548-F9EEB29DF6D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592925" y="1997675"/>
            <a:ext cx="664464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99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68E22-1387-C060-C9F8-6FEB616E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skills for caregivers</a:t>
            </a:r>
            <a:br>
              <a:rPr lang="en-US" dirty="0"/>
            </a:br>
            <a:r>
              <a:rPr lang="en-US" sz="3200" u="sng" dirty="0"/>
              <a:t>Time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AD6E9B-DF6E-1135-EB5D-138940BA8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777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Make a daily “to do” list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Do the most important/difficult things first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Save up errands to do at once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Keep notebook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Create a “go bag”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B0EB0D-A370-3A54-5D14-3859C35B0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046912" y="3627536"/>
            <a:ext cx="4310126" cy="308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0E546-76E0-DF58-D2D3-01F9885C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skills for caregivers</a:t>
            </a:r>
            <a:br>
              <a:rPr lang="en-US" dirty="0"/>
            </a:br>
            <a:r>
              <a:rPr lang="en-US" sz="3200" u="sng" dirty="0"/>
              <a:t>Time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927CC5-F05F-8304-6040-B36D9BCA4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570" y="2133600"/>
            <a:ext cx="9555042" cy="377762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Take along a small task if you go somewhere you know you will have to wait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Do an appraisal of the things you must do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Delegate what you can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Forget what is unnecessary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8F4CFA-8D23-3AAE-8ED4-C6026AEE0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763110" y="3555761"/>
            <a:ext cx="48768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87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A16063-D09F-575B-D3EB-EBE1F7F5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skills for caregivers:</a:t>
            </a:r>
            <a:br>
              <a:rPr lang="en-US" dirty="0"/>
            </a:br>
            <a:r>
              <a:rPr lang="en-US" sz="3200" u="sng" dirty="0"/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2D28E1-E22B-8421-B88C-589C898AF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 dirty="0"/>
              <a:t>Take Care of Yourself First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Talk about your feelings &amp; frustrations with someone you trust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Be realistic about your loved one’s disease.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Talk to a professional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Take advantage of respite care services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Know your limits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B20CB1D-7948-88EA-BA6E-56A2AA524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062356" y="3946351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64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A3CBB-5AD1-3047-546E-B296A5CB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skills for caregivers</a:t>
            </a:r>
            <a:br>
              <a:rPr lang="en-US" dirty="0"/>
            </a:br>
            <a:r>
              <a:rPr lang="en-US" u="sng" dirty="0"/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E9F04B-EF62-EC9A-B1AC-386931DC1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Use technology for daily updates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Talk with your doctor and alert him/her to your caregiver status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Consider joining an online support group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Call a national hotline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280F0C6-86D1-C004-B2E8-FF52D0194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945050" y="4333941"/>
            <a:ext cx="1514475" cy="1514475"/>
          </a:xfrm>
          <a:prstGeom prst="rect">
            <a:avLst/>
          </a:prstGeom>
        </p:spPr>
      </p:pic>
      <p:pic>
        <p:nvPicPr>
          <p:cNvPr id="1026" name="Picture 2" descr="Meal &amp; Care Calendar Website | Lotsa Helping Hands">
            <a:extLst>
              <a:ext uri="{FF2B5EF4-FFF2-40B4-BE49-F238E27FC236}">
                <a16:creationId xmlns:a16="http://schemas.microsoft.com/office/drawing/2014/main" xmlns="" id="{F2B71848-1D1A-E79D-D06D-E6583DBC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64" y="4187371"/>
            <a:ext cx="27051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56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254BD-9BC9-5F49-B375-629FC9E7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skills for caregivers</a:t>
            </a:r>
            <a:br>
              <a:rPr lang="en-US" dirty="0"/>
            </a:br>
            <a:r>
              <a:rPr lang="en-US" sz="3200" u="sng" dirty="0"/>
              <a:t>Cognitive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132AF7-4639-8A43-8702-DE46BE227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u="sng" dirty="0"/>
              <a:t>Check Your Thinking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How we think affects how we feel and what we do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How we perceive a stressor impacts our level of stress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Become aware of how your thoughts are fueling your stress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Ask yourself:</a:t>
            </a:r>
          </a:p>
          <a:p>
            <a:pPr marL="400050" lvl="1" indent="0">
              <a:buNone/>
            </a:pPr>
            <a:r>
              <a:rPr lang="en-US" sz="2400" dirty="0"/>
              <a:t>1) What am I thinking?</a:t>
            </a:r>
          </a:p>
          <a:p>
            <a:pPr marL="400050" lvl="1" indent="0">
              <a:buNone/>
            </a:pPr>
            <a:r>
              <a:rPr lang="en-US" sz="2400" dirty="0"/>
              <a:t>2) What am I telling myself about the caregiving?</a:t>
            </a:r>
          </a:p>
          <a:p>
            <a:pPr marL="400050" lvl="1" indent="0">
              <a:buNone/>
            </a:pPr>
            <a:r>
              <a:rPr lang="en-US" sz="2400" dirty="0"/>
              <a:t>3) How would I advise a friend in the same situation?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12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CAB05D-6B0F-9A4B-AB13-0CC254C8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Coping skills for caregivers</a:t>
            </a:r>
            <a:br>
              <a:rPr lang="en-US" sz="4000" dirty="0"/>
            </a:br>
            <a:r>
              <a:rPr lang="en-US" sz="4000" u="sng" dirty="0"/>
              <a:t>Cognitive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834801-F833-1F45-BA8F-AA0DDC86D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dirty="0"/>
              <a:t>To reduce negative thoughts: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/>
              <a:t> Set aside a time every day to write about the person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/>
              <a:t>Use thought stopping techniques (snapping an elastic band on your wrist, popping bubble wrap) 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/>
              <a:t>Distraction (turn up lively music for a short time)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/>
              <a:t>Practice Mindfulness  (preoccupation or distress can lead to accidents)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47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3DE82D-728F-C6BC-2A4D-6E3C9099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Coping skills for caregivers </a:t>
            </a:r>
            <a:br>
              <a:rPr lang="en-US" dirty="0"/>
            </a:br>
            <a:r>
              <a:rPr lang="en-US" u="sng" dirty="0"/>
              <a:t>“Spiritual”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9D68C9-3149-BD00-892B-08507BB81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Progressive relaxation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Yoga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Meditation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Pray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Connect with Nature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MPj04025790000[1]">
            <a:extLst>
              <a:ext uri="{FF2B5EF4-FFF2-40B4-BE49-F238E27FC236}">
                <a16:creationId xmlns:a16="http://schemas.microsoft.com/office/drawing/2014/main" xmlns="" id="{50A93066-86A6-8FEF-0F62-CA2C508DE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81900" y="2266950"/>
            <a:ext cx="3290888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685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3DB03F-B2CF-F713-8BA4-025857FC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skills for caregivers </a:t>
            </a:r>
            <a:br>
              <a:rPr lang="en-US" dirty="0"/>
            </a:br>
            <a:r>
              <a:rPr lang="en-US" u="sng" dirty="0"/>
              <a:t>Meditation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06C07A-AAA3-DB21-4AB5-26505AA0E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Meditation Apps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10-20 minutes of meditation, twice a day leads to:</a:t>
            </a:r>
          </a:p>
          <a:p>
            <a:pPr>
              <a:buFontTx/>
              <a:buNone/>
            </a:pPr>
            <a:r>
              <a:rPr lang="en-US" dirty="0"/>
              <a:t>			decreased metabolism</a:t>
            </a:r>
          </a:p>
          <a:p>
            <a:pPr>
              <a:buFontTx/>
              <a:buNone/>
            </a:pPr>
            <a:r>
              <a:rPr lang="en-US" dirty="0"/>
              <a:t>			decreased heart rate</a:t>
            </a:r>
          </a:p>
          <a:p>
            <a:pPr>
              <a:buFontTx/>
              <a:buNone/>
            </a:pPr>
            <a:r>
              <a:rPr lang="en-US" dirty="0"/>
              <a:t>			decreased breathing</a:t>
            </a:r>
          </a:p>
          <a:p>
            <a:pPr>
              <a:buFontTx/>
              <a:buNone/>
            </a:pPr>
            <a:r>
              <a:rPr lang="en-US" dirty="0"/>
              <a:t>			slower brain waves</a:t>
            </a:r>
          </a:p>
          <a:p>
            <a:pPr>
              <a:buNone/>
            </a:pPr>
            <a:endParaRPr lang="en-US" sz="1000" dirty="0"/>
          </a:p>
          <a:p>
            <a:pPr>
              <a:buNone/>
            </a:pPr>
            <a:endParaRPr lang="en-US" sz="1000" dirty="0"/>
          </a:p>
          <a:p>
            <a:pPr>
              <a:buNone/>
            </a:pPr>
            <a:r>
              <a:rPr lang="en-US" sz="1000" dirty="0"/>
              <a:t>Relaxation Response</a:t>
            </a:r>
            <a:br>
              <a:rPr lang="en-US" sz="1000" dirty="0"/>
            </a:br>
            <a:r>
              <a:rPr lang="en-US" sz="1000" dirty="0"/>
              <a:t>Benson, H. </a:t>
            </a:r>
            <a:r>
              <a:rPr lang="en-US" sz="1000" dirty="0" err="1"/>
              <a:t>et.al</a:t>
            </a:r>
            <a:r>
              <a:rPr lang="en-US" sz="1000" dirty="0"/>
              <a:t>.</a:t>
            </a:r>
          </a:p>
          <a:p>
            <a:pPr>
              <a:buFontTx/>
              <a:buNone/>
            </a:pPr>
            <a:endParaRPr lang="en-US" sz="1000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A2467F-87E7-658A-0760-940E56034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294914" y="3742328"/>
            <a:ext cx="2176272" cy="524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62FF906-8917-3FE8-7FF3-A24093BA6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926942" y="4575628"/>
            <a:ext cx="3302000" cy="1854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5F6724D-1C14-663C-D60E-C40EE68B92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328340" y="1156889"/>
            <a:ext cx="2176272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99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41D92B-06D9-B08D-CBF5-B3AFE1C5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skills for caregivers </a:t>
            </a:r>
            <a:br>
              <a:rPr lang="en-US" dirty="0"/>
            </a:br>
            <a:r>
              <a:rPr lang="en-US" u="sng" dirty="0"/>
              <a:t>Grounding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941673B-A816-03E0-4763-43AB89EC3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452514" y="1859280"/>
            <a:ext cx="3665728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0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&amp; Friend Caregivers – You!</a:t>
            </a:r>
            <a:br>
              <a:rPr lang="en-US" dirty="0"/>
            </a:br>
            <a:endParaRPr lang="en-US" i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1371600"/>
            <a:ext cx="8915400" cy="4539622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Any relative, partner, friend or neighbor who has a significant relationship with, and who provides a broad range of assistance for, an older person or an adult with a chronic or disabling condition.</a:t>
            </a:r>
            <a:endParaRPr lang="en-US" sz="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The “average” U.S. caregiver is a 49-year-old woman who works and spends nearly 20 hours/week providing unpaid care to her mother for nearly 5 years.</a:t>
            </a:r>
          </a:p>
        </p:txBody>
      </p:sp>
      <p:pic>
        <p:nvPicPr>
          <p:cNvPr id="6" name="Picture 22" descr="aac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6018" y="4852555"/>
            <a:ext cx="2362200" cy="189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EDE11C-A014-4E84-BE3C-2A9363F7A0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B53CF-C976-2426-F413-3E8D2CF2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7A1460-DCBD-752A-1122-4A7E42495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59243"/>
            <a:ext cx="8915400" cy="51033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/>
              <a:t>General resources caregivers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Aging Life Care Association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(formerly the National Association of Professional Geriatric Care Managers)</a:t>
            </a:r>
            <a:br>
              <a:rPr lang="en-US" dirty="0"/>
            </a:br>
            <a:r>
              <a:rPr lang="en-US" u="sng" dirty="0">
                <a:hlinkClick r:id="rId2"/>
              </a:rPr>
              <a:t>www.aginglifecare.org</a:t>
            </a:r>
            <a:r>
              <a:rPr lang="en-US" u="sng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err="1"/>
              <a:t>CaringMatters</a:t>
            </a:r>
            <a:endParaRPr lang="en-US" b="1" dirty="0"/>
          </a:p>
          <a:p>
            <a:pPr marL="400050" lvl="1" indent="0">
              <a:buNone/>
            </a:pPr>
            <a:r>
              <a:rPr lang="en-US" sz="18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www.caringmatters.org</a:t>
            </a:r>
            <a:endParaRPr lang="en-US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/>
              <a:t>Eldercare Locator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hlinkClick r:id="rId3"/>
              </a:rPr>
              <a:t>eldercare.acl.gov</a:t>
            </a:r>
            <a:endParaRPr lang="en-US" u="sng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Family Caregiver Alliance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hlinkClick r:id="rId4"/>
              </a:rPr>
              <a:t>www.caregiver.org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Medicare and Medicaid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hlinkClick r:id="rId5"/>
              </a:rPr>
              <a:t>www.cms.gov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Meals on Wheels America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hlinkClick r:id="rId6"/>
              </a:rPr>
              <a:t>www.mealsonwheelsamerica.org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National Adult Day Services Association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hlinkClick r:id="rId7"/>
              </a:rPr>
              <a:t>www.nadsa.org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National Hospice and Palliative Care Organization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hlinkClick r:id="rId8"/>
              </a:rPr>
              <a:t>www.nhpco.org</a:t>
            </a:r>
            <a:endParaRPr lang="en-US" u="sng" dirty="0"/>
          </a:p>
          <a:p>
            <a:pPr>
              <a:buFont typeface="Wingdings" pitchFamily="2" charset="2"/>
              <a:buChar char="Ø"/>
            </a:pPr>
            <a:endParaRPr lang="en-US" u="sng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8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0"/>
            <a:ext cx="9334499" cy="1417638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Family &amp; Friend Caregivers –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855" y="1124700"/>
            <a:ext cx="8401050" cy="5105400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Serious illness or disability affects the family as well as the person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Most people with serious, chronic illness cannot manage their care on their own—they rely on their family/close friends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Family/friend caregivers are the “invisible workforce” in health and long-term care “systems”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EDE11C-A014-4E84-BE3C-2A9363F7A0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2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&amp; Friend Caregivers –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7030A0"/>
                </a:solidFill>
              </a:rPr>
              <a:t>About </a:t>
            </a:r>
            <a:r>
              <a:rPr lang="en-US" sz="2800" b="1" dirty="0">
                <a:solidFill>
                  <a:srgbClr val="7030A0"/>
                </a:solidFill>
              </a:rPr>
              <a:t>41 million </a:t>
            </a:r>
            <a:r>
              <a:rPr lang="en-US" sz="2800" dirty="0">
                <a:solidFill>
                  <a:schemeClr val="tx1"/>
                </a:solidFill>
              </a:rPr>
              <a:t>family caregivers in the U.S. provide an estimated </a:t>
            </a:r>
            <a:r>
              <a:rPr lang="en-US" sz="2800" b="1" dirty="0">
                <a:solidFill>
                  <a:srgbClr val="7030A0"/>
                </a:solidFill>
              </a:rPr>
              <a:t>34 billion hours </a:t>
            </a:r>
            <a:r>
              <a:rPr lang="en-US" sz="2800" dirty="0">
                <a:solidFill>
                  <a:schemeClr val="tx1"/>
                </a:solidFill>
              </a:rPr>
              <a:t>of care to an adult with limitations in daily activities at any given point in time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The estimated economic value of their unpaid contributions was about </a:t>
            </a:r>
            <a:r>
              <a:rPr lang="en-US" sz="2800" b="1" dirty="0">
                <a:solidFill>
                  <a:srgbClr val="C00000"/>
                </a:solidFill>
              </a:rPr>
              <a:t>$470 billion </a:t>
            </a:r>
            <a:r>
              <a:rPr lang="en-US" sz="2800" dirty="0">
                <a:solidFill>
                  <a:srgbClr val="C00000"/>
                </a:solidFill>
              </a:rPr>
              <a:t>in 2017</a:t>
            </a:r>
          </a:p>
          <a:p>
            <a:pPr lvl="1">
              <a:buFont typeface="Wingdings" pitchFamily="2" charset="2"/>
              <a:buChar char="Ø"/>
            </a:pPr>
            <a:endParaRPr lang="en-US" sz="1400" i="1" dirty="0">
              <a:solidFill>
                <a:srgbClr val="0070C0"/>
              </a:solidFill>
            </a:endParaRPr>
          </a:p>
          <a:p>
            <a:pPr lvl="1">
              <a:buNone/>
            </a:pPr>
            <a:endParaRPr lang="en-US" sz="1400" i="1" dirty="0">
              <a:solidFill>
                <a:srgbClr val="0070C0"/>
              </a:solidFill>
            </a:endParaRPr>
          </a:p>
          <a:p>
            <a:pPr lvl="1">
              <a:buNone/>
            </a:pPr>
            <a:endParaRPr lang="en-US" sz="1400" i="1" dirty="0">
              <a:solidFill>
                <a:srgbClr val="0070C0"/>
              </a:solidFill>
            </a:endParaRPr>
          </a:p>
          <a:p>
            <a:pPr lvl="1">
              <a:buNone/>
            </a:pPr>
            <a:r>
              <a:rPr lang="en-US" sz="1400" i="1" dirty="0">
                <a:solidFill>
                  <a:srgbClr val="0070C0"/>
                </a:solidFill>
              </a:rPr>
              <a:t>Source:  </a:t>
            </a:r>
            <a:r>
              <a:rPr lang="en-US" sz="1400" dirty="0">
                <a:solidFill>
                  <a:srgbClr val="0070C0"/>
                </a:solidFill>
              </a:rPr>
              <a:t>L. Feinberg, S.C. Reinhard, A. Houser, and R. Choula, </a:t>
            </a:r>
            <a:r>
              <a:rPr lang="en-US" sz="1400" i="1" dirty="0">
                <a:solidFill>
                  <a:srgbClr val="0070C0"/>
                </a:solidFill>
              </a:rPr>
              <a:t>Valuing the Invaluable: 2019 Update, The Growing Contributions and Costs of Family Caregiving  </a:t>
            </a:r>
            <a:r>
              <a:rPr lang="en-US" sz="1400" dirty="0">
                <a:solidFill>
                  <a:srgbClr val="0070C0"/>
                </a:solidFill>
              </a:rPr>
              <a:t>(Washington, DC: AARP Public Policy Institute, November 2019)</a:t>
            </a:r>
            <a:endParaRPr lang="en-US" sz="1400" i="1" dirty="0">
              <a:solidFill>
                <a:srgbClr val="0070C0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EDE11C-A014-4E84-BE3C-2A9363F7A09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8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&amp; Friend Caregivers – You!</a:t>
            </a:r>
          </a:p>
        </p:txBody>
      </p:sp>
      <p:sp>
        <p:nvSpPr>
          <p:cNvPr id="23655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2026227" y="2133600"/>
            <a:ext cx="4876849" cy="37776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1 in 4 adults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More than 8 in 10 are caring for relative or friend age 50+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Predominantly female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31% care for 2 or more people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61% working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6584950" y="649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female-caregiver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4365" y="1503850"/>
            <a:ext cx="3362040" cy="50371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24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D09EBD-045F-11CD-CD69-0305030D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&amp; Friend Caregivers – You!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F34A587-C932-ACF0-F19F-78E022350B2D}"/>
              </a:ext>
            </a:extLst>
          </p:cNvPr>
          <p:cNvSpPr/>
          <p:nvPr/>
        </p:nvSpPr>
        <p:spPr>
          <a:xfrm>
            <a:off x="2199502" y="1668162"/>
            <a:ext cx="91069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Your choice</a:t>
            </a:r>
          </a:p>
          <a:p>
            <a:pPr>
              <a:buClr>
                <a:srgbClr val="C00000"/>
              </a:buClr>
            </a:pPr>
            <a:endParaRPr lang="en-US" sz="24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Perceived obligation</a:t>
            </a:r>
          </a:p>
          <a:p>
            <a:pPr>
              <a:buClr>
                <a:srgbClr val="C00000"/>
              </a:buClr>
            </a:pPr>
            <a:endParaRPr lang="en-US" sz="24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Attachment or relationship to the care recipient</a:t>
            </a:r>
          </a:p>
          <a:p>
            <a:pPr>
              <a:buClr>
                <a:srgbClr val="C00000"/>
              </a:buClr>
            </a:pPr>
            <a:endParaRPr lang="en-US" sz="24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Your proximity/ability to handle the situation</a:t>
            </a:r>
          </a:p>
          <a:p>
            <a:pPr>
              <a:buClr>
                <a:srgbClr val="C00000"/>
              </a:buClr>
            </a:pPr>
            <a:endParaRPr lang="en-US" sz="24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A child born with a birth defect</a:t>
            </a:r>
          </a:p>
          <a:p>
            <a:pPr>
              <a:buClr>
                <a:srgbClr val="C00000"/>
              </a:buClr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5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26" y="151696"/>
            <a:ext cx="8531374" cy="1143000"/>
          </a:xfrm>
        </p:spPr>
        <p:txBody>
          <a:bodyPr>
            <a:noAutofit/>
          </a:bodyPr>
          <a:lstStyle/>
          <a:p>
            <a:r>
              <a:rPr lang="en-US" dirty="0"/>
              <a:t>What’s Different About Caregiving Now than in the Past?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12668"/>
            <a:ext cx="8382000" cy="4335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chemeClr val="tx1"/>
                </a:solidFill>
              </a:rPr>
              <a:t>Changing composition of families &amp; households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More long-distance caregiving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Increasing diversity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Delayed marriage and childbirth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High rates of divorce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Fewer adult children (smaller families)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Increasing numbers of childless women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EDE11C-A014-4E84-BE3C-2A9363F7A09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 descr="iStock_000003699180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9474" y="1912668"/>
            <a:ext cx="2957185" cy="1979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011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8401050" cy="11731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Different About Caregiving Now Than in the Past?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840105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Longer duration of caregiving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Greater complexity of family caregiving role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More women in the workplace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14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EDE11C-A014-4E84-BE3C-2A9363F7A0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 descr="shutterstock_18960850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9475" y="4484570"/>
            <a:ext cx="2688350" cy="20162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498B8E-3838-CC73-FBB9-697827E46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695452" y="3660600"/>
            <a:ext cx="5006931" cy="281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B6FBD6-098B-33CE-DEDF-0796BD9B3B14}"/>
              </a:ext>
            </a:extLst>
          </p:cNvPr>
          <p:cNvSpPr txBox="1"/>
          <p:nvPr/>
        </p:nvSpPr>
        <p:spPr>
          <a:xfrm>
            <a:off x="1695450" y="10518600"/>
            <a:ext cx="12192000" cy="94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mynextmove.org/profile/summary/39-9021.0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9451538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{904390EA-7E05-E140-93DB-9609CC96958C}tf10001069</Template>
  <TotalTime>40626</TotalTime>
  <Words>1087</Words>
  <Application>Microsoft Office PowerPoint</Application>
  <PresentationFormat>Widescreen</PresentationFormat>
  <Paragraphs>242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Open Sans</vt:lpstr>
      <vt:lpstr>Wingdings</vt:lpstr>
      <vt:lpstr>Wingdings 3</vt:lpstr>
      <vt:lpstr>Wisp</vt:lpstr>
      <vt:lpstr>Caring for the Caregiver</vt:lpstr>
      <vt:lpstr>Objectives</vt:lpstr>
      <vt:lpstr>Family &amp; Friend Caregivers – You! </vt:lpstr>
      <vt:lpstr> Family &amp; Friend Caregivers – You!</vt:lpstr>
      <vt:lpstr>Family &amp; Friend Caregivers – You!</vt:lpstr>
      <vt:lpstr>Family &amp; Friend Caregivers – You!</vt:lpstr>
      <vt:lpstr>Family &amp; Friend Caregivers – You!</vt:lpstr>
      <vt:lpstr>What’s Different About Caregiving Now than in the Past?</vt:lpstr>
      <vt:lpstr>What’s Different About Caregiving Now Than in the Past?</vt:lpstr>
      <vt:lpstr>PowerPoint Presentation</vt:lpstr>
      <vt:lpstr>Signs and symptoms of caregiver stress</vt:lpstr>
      <vt:lpstr>Signs and symptoms of caregiver stress</vt:lpstr>
      <vt:lpstr>Causes of caregiver stress</vt:lpstr>
      <vt:lpstr>Causes of caregiver stress</vt:lpstr>
      <vt:lpstr>Causes of caregiver stress</vt:lpstr>
      <vt:lpstr>The Symptom Experience of Grief</vt:lpstr>
      <vt:lpstr>Anticipatory and Preparatory Grief </vt:lpstr>
      <vt:lpstr>Ambiguous Loss </vt:lpstr>
      <vt:lpstr>Coping with caregiver stress</vt:lpstr>
      <vt:lpstr>Coping skills for caregivers  Self-Care</vt:lpstr>
      <vt:lpstr>Coping skills for caregivers Time Management</vt:lpstr>
      <vt:lpstr>Coping skills for caregivers Time Management</vt:lpstr>
      <vt:lpstr>Coping skills for caregivers: Support</vt:lpstr>
      <vt:lpstr>Coping skills for caregivers Support</vt:lpstr>
      <vt:lpstr>Coping skills for caregivers Cognitive</vt:lpstr>
      <vt:lpstr>Coping skills for caregivers Cognitive </vt:lpstr>
      <vt:lpstr>Coping skills for caregivers  “Spiritual”</vt:lpstr>
      <vt:lpstr>Coping skills for caregivers  Meditation</vt:lpstr>
      <vt:lpstr>Coping skills for caregivers  Grounding</vt:lpstr>
      <vt:lpstr>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Caring for the Caregiver</dc:title>
  <dc:creator>Judy Peres</dc:creator>
  <cp:lastModifiedBy>Leigh Bluestein</cp:lastModifiedBy>
  <cp:revision>37</cp:revision>
  <cp:lastPrinted>2022-06-04T02:05:48Z</cp:lastPrinted>
  <dcterms:created xsi:type="dcterms:W3CDTF">2022-05-08T19:30:28Z</dcterms:created>
  <dcterms:modified xsi:type="dcterms:W3CDTF">2022-06-06T21:12:47Z</dcterms:modified>
</cp:coreProperties>
</file>